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21" r:id="rId3"/>
    <p:sldId id="329" r:id="rId4"/>
    <p:sldId id="258" r:id="rId5"/>
    <p:sldId id="268" r:id="rId6"/>
    <p:sldId id="322" r:id="rId7"/>
    <p:sldId id="323" r:id="rId8"/>
    <p:sldId id="324" r:id="rId9"/>
    <p:sldId id="325" r:id="rId10"/>
    <p:sldId id="326" r:id="rId11"/>
    <p:sldId id="328" r:id="rId12"/>
    <p:sldId id="327" r:id="rId13"/>
    <p:sldId id="330" r:id="rId14"/>
    <p:sldId id="331" r:id="rId15"/>
    <p:sldId id="312" r:id="rId16"/>
    <p:sldId id="313" r:id="rId17"/>
    <p:sldId id="276" r:id="rId18"/>
    <p:sldId id="277" r:id="rId19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625E"/>
    <a:srgbClr val="336699"/>
    <a:srgbClr val="446488"/>
    <a:srgbClr val="9F4B1D"/>
    <a:srgbClr val="5C6733"/>
    <a:srgbClr val="7D6E5D"/>
    <a:srgbClr val="8D5115"/>
    <a:srgbClr val="736E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2" autoAdjust="0"/>
    <p:restoredTop sz="94689" autoAdjust="0"/>
  </p:normalViewPr>
  <p:slideViewPr>
    <p:cSldViewPr>
      <p:cViewPr>
        <p:scale>
          <a:sx n="75" d="100"/>
          <a:sy n="75" d="100"/>
        </p:scale>
        <p:origin x="-1085" y="-30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202" y="-96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6769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6769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F62DD9A-3E89-4C91-9D4A-C22358F2F1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918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769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008" y="4387136"/>
            <a:ext cx="5560060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769" y="8772668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E1C3461-FB01-4DB4-8A10-FBD08F758C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511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title_whit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43400"/>
            <a:ext cx="91440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81000" y="914400"/>
            <a:ext cx="8305800" cy="32766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019800" y="4419600"/>
            <a:ext cx="2667000" cy="15240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/>
              <a:t>Board of Regents’ Meeting</a:t>
            </a:r>
          </a:p>
          <a:p>
            <a:r>
              <a:rPr lang="en-US"/>
              <a:t>Committee Name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1CFE2-14EB-4EC4-A1F7-848890F39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9575" y="152400"/>
            <a:ext cx="2219325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1600" y="152400"/>
            <a:ext cx="6505575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B80F0-6AC0-4EA0-9310-A76D1EBBFF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E6C49-013B-4CC0-B309-1B1C99895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68AB3-E0E7-48EE-9EF0-E128D8BC5B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1600" y="1600200"/>
            <a:ext cx="43624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6450" y="1600200"/>
            <a:ext cx="436245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C3C60-8531-456D-88A3-A48DE488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0F947-511A-4F9D-A788-31FAF2E68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9A397-A83F-4DC8-9125-4C57D22ED2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48305-B760-4665-A767-53DD9FD34E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1C187-CEDB-4281-BD30-9EEEAE1E99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FC893-253E-4DEC-A57B-7AC229F59B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6" descr="header_whi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76600" y="152400"/>
            <a:ext cx="5638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1600" y="1600200"/>
            <a:ext cx="88773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849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78625E"/>
                </a:solidFill>
                <a:latin typeface="Arial" charset="0"/>
              </a:defRPr>
            </a:lvl1pPr>
          </a:lstStyle>
          <a:p>
            <a:pPr>
              <a:defRPr/>
            </a:pPr>
            <a:fld id="{32292DE5-E178-4A8B-8EDF-2901421C84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78625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78625E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78625E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78625E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78625E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78625E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78625E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78625E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78625E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78625E"/>
          </a:solidFill>
          <a:latin typeface="+mn-lt"/>
          <a:ea typeface="+mn-ea"/>
          <a:cs typeface="+mn-cs"/>
        </a:defRPr>
      </a:lvl1pPr>
      <a:lvl2pPr marL="80010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rgbClr val="78625E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>
          <a:solidFill>
            <a:srgbClr val="78625E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o"/>
        <a:defRPr sz="2400">
          <a:solidFill>
            <a:srgbClr val="78625E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4315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4315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4315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4315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431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67400" y="4419600"/>
            <a:ext cx="2895600" cy="1524000"/>
          </a:xfrm>
        </p:spPr>
        <p:txBody>
          <a:bodyPr anchor="ctr"/>
          <a:lstStyle/>
          <a:p>
            <a:pPr eaLnBrk="1" hangingPunct="1"/>
            <a:r>
              <a:rPr lang="en-US" dirty="0" smtClean="0"/>
              <a:t>November </a:t>
            </a:r>
            <a:r>
              <a:rPr lang="en-US" dirty="0" smtClean="0"/>
              <a:t>13, </a:t>
            </a:r>
            <a:r>
              <a:rPr lang="en-US" dirty="0" smtClean="0"/>
              <a:t>2012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742950"/>
            <a:ext cx="8305800" cy="3524250"/>
          </a:xfrm>
        </p:spPr>
        <p:txBody>
          <a:bodyPr/>
          <a:lstStyle/>
          <a:p>
            <a:pPr algn="ctr" eaLnBrk="1" hangingPunct="1"/>
            <a:r>
              <a:rPr lang="en-US" sz="3600" dirty="0" smtClean="0"/>
              <a:t>Preview of The</a:t>
            </a:r>
            <a:br>
              <a:rPr lang="en-US" sz="3600" dirty="0" smtClean="0"/>
            </a:br>
            <a:r>
              <a:rPr lang="en-US" sz="3600" dirty="0" smtClean="0"/>
              <a:t>83rd Texas Legislature 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200" dirty="0" smtClean="0"/>
              <a:t>Presented to </a:t>
            </a:r>
            <a:r>
              <a:rPr lang="en-US" sz="3200" dirty="0" smtClean="0"/>
              <a:t>TASSCUBO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1000" dirty="0" smtClean="0"/>
              <a:t> </a:t>
            </a:r>
            <a:r>
              <a:rPr lang="en-US" sz="18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Vice Chancellor Barry McBee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Higher Education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Legislative </a:t>
            </a:r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New/Restructured Medical Schools and Health Science Centers</a:t>
            </a:r>
            <a:endParaRPr lang="en-US" dirty="0" smtClean="0"/>
          </a:p>
          <a:p>
            <a:r>
              <a:rPr lang="en-US" dirty="0" smtClean="0"/>
              <a:t>Eliminate </a:t>
            </a:r>
            <a:r>
              <a:rPr lang="en-US" dirty="0" smtClean="0"/>
              <a:t>Unnecessary Regulatory, Administrative, and Reporting </a:t>
            </a:r>
            <a:r>
              <a:rPr lang="en-US" dirty="0" smtClean="0"/>
              <a:t>Burdens</a:t>
            </a:r>
          </a:p>
          <a:p>
            <a:r>
              <a:rPr lang="en-US" dirty="0"/>
              <a:t>Governor Perry’s Agenda</a:t>
            </a:r>
          </a:p>
          <a:p>
            <a:pPr lvl="1"/>
            <a:r>
              <a:rPr lang="en-US" dirty="0"/>
              <a:t>$10,000 degrees</a:t>
            </a:r>
          </a:p>
          <a:p>
            <a:pPr lvl="1"/>
            <a:r>
              <a:rPr lang="en-US" dirty="0"/>
              <a:t>Tuition “freeze” (guaranteed tuition)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3E6C49-013B-4CC0-B309-1B1C9989529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18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Higher </a:t>
            </a:r>
            <a:r>
              <a:rPr lang="en-US" dirty="0" smtClean="0"/>
              <a:t>Education </a:t>
            </a:r>
            <a:r>
              <a:rPr lang="en-US" dirty="0" smtClean="0"/>
              <a:t>Legislative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In-state Tuition for Undocumented Students</a:t>
            </a:r>
          </a:p>
          <a:p>
            <a:r>
              <a:rPr lang="en-US" dirty="0" smtClean="0"/>
              <a:t>Veteran’s </a:t>
            </a:r>
            <a:r>
              <a:rPr lang="en-US" dirty="0" smtClean="0"/>
              <a:t>Benefits Under </a:t>
            </a:r>
            <a:r>
              <a:rPr lang="en-US" dirty="0" err="1" smtClean="0"/>
              <a:t>Hazlewood</a:t>
            </a:r>
            <a:r>
              <a:rPr lang="en-US" dirty="0" smtClean="0"/>
              <a:t> Act</a:t>
            </a:r>
          </a:p>
          <a:p>
            <a:pPr lvl="1"/>
            <a:r>
              <a:rPr lang="en-US" dirty="0" smtClean="0"/>
              <a:t>Other tuition exemptions and waivers</a:t>
            </a:r>
          </a:p>
          <a:p>
            <a:r>
              <a:rPr lang="en-US" dirty="0"/>
              <a:t>Transfers</a:t>
            </a:r>
          </a:p>
          <a:p>
            <a:r>
              <a:rPr lang="en-US" dirty="0"/>
              <a:t>Concealed </a:t>
            </a:r>
            <a:r>
              <a:rPr lang="en-US" dirty="0" smtClean="0"/>
              <a:t>Handguns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3E6C49-013B-4CC0-B309-1B1C99895293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52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Other Major State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Public Education</a:t>
            </a:r>
          </a:p>
          <a:p>
            <a:pPr lvl="1"/>
            <a:r>
              <a:rPr lang="en-US" dirty="0" smtClean="0"/>
              <a:t>Finance</a:t>
            </a:r>
          </a:p>
          <a:p>
            <a:pPr lvl="1"/>
            <a:r>
              <a:rPr lang="en-US" dirty="0" smtClean="0"/>
              <a:t>Vouchers/Choice</a:t>
            </a:r>
            <a:endParaRPr lang="en-US" dirty="0" smtClean="0"/>
          </a:p>
          <a:p>
            <a:pPr lvl="1"/>
            <a:r>
              <a:rPr lang="en-US" dirty="0" smtClean="0"/>
              <a:t>Standardized Testing/End of Course Exams</a:t>
            </a:r>
          </a:p>
          <a:p>
            <a:pPr lvl="1"/>
            <a:r>
              <a:rPr lang="en-US" dirty="0"/>
              <a:t>Workforce Development</a:t>
            </a:r>
          </a:p>
          <a:p>
            <a:pPr lvl="2"/>
            <a:r>
              <a:rPr lang="en-US" dirty="0" smtClean="0"/>
              <a:t>4 </a:t>
            </a:r>
            <a:r>
              <a:rPr lang="en-US" dirty="0"/>
              <a:t>x 4 Curriculum</a:t>
            </a:r>
          </a:p>
          <a:p>
            <a:r>
              <a:rPr lang="en-US" dirty="0" smtClean="0"/>
              <a:t>Medicaid Expansion</a:t>
            </a:r>
          </a:p>
          <a:p>
            <a:r>
              <a:rPr lang="en-US" dirty="0" smtClean="0"/>
              <a:t>Transportation</a:t>
            </a:r>
            <a:endParaRPr lang="en-US" dirty="0" smtClean="0"/>
          </a:p>
          <a:p>
            <a:r>
              <a:rPr lang="en-US" dirty="0" smtClean="0"/>
              <a:t>Water</a:t>
            </a:r>
          </a:p>
          <a:p>
            <a:r>
              <a:rPr lang="en-US" dirty="0" smtClean="0"/>
              <a:t>Immigration and Border Security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3E6C49-013B-4CC0-B309-1B1C9989529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48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Other Major State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Women’s Health Issues</a:t>
            </a:r>
          </a:p>
          <a:p>
            <a:r>
              <a:rPr lang="en-US" dirty="0"/>
              <a:t>Sunset Bills</a:t>
            </a:r>
          </a:p>
          <a:p>
            <a:pPr lvl="1"/>
            <a:r>
              <a:rPr lang="en-US" dirty="0"/>
              <a:t>THECB</a:t>
            </a:r>
          </a:p>
          <a:p>
            <a:pPr lvl="1"/>
            <a:r>
              <a:rPr lang="en-US" dirty="0"/>
              <a:t>TEA</a:t>
            </a:r>
          </a:p>
          <a:p>
            <a:pPr lvl="1"/>
            <a:r>
              <a:rPr lang="en-US" dirty="0"/>
              <a:t>PUC</a:t>
            </a:r>
          </a:p>
          <a:p>
            <a:pPr lvl="1"/>
            <a:r>
              <a:rPr lang="en-US" dirty="0"/>
              <a:t>RRC</a:t>
            </a:r>
          </a:p>
          <a:p>
            <a:pPr lvl="1"/>
            <a:r>
              <a:rPr lang="en-US" dirty="0"/>
              <a:t>TDCJ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3E6C49-013B-4CC0-B309-1B1C9989529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231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Federal Higher </a:t>
            </a:r>
            <a:br>
              <a:rPr lang="en-US" dirty="0" smtClean="0"/>
            </a:br>
            <a:r>
              <a:rPr lang="en-US" dirty="0" smtClean="0"/>
              <a:t>Education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Impact of Sequestration</a:t>
            </a:r>
          </a:p>
          <a:p>
            <a:pPr lvl="1"/>
            <a:r>
              <a:rPr lang="en-US" dirty="0" smtClean="0"/>
              <a:t>Cuts to research funding</a:t>
            </a:r>
          </a:p>
          <a:p>
            <a:pPr lvl="1"/>
            <a:r>
              <a:rPr lang="en-US" dirty="0" smtClean="0"/>
              <a:t>Cuts to student financial assistance</a:t>
            </a:r>
          </a:p>
          <a:p>
            <a:r>
              <a:rPr lang="en-US" dirty="0" smtClean="0"/>
              <a:t>Reauthorization of Higher Education Act</a:t>
            </a:r>
          </a:p>
          <a:p>
            <a:r>
              <a:rPr lang="en-US" dirty="0" smtClean="0"/>
              <a:t>Pell Grant Funding</a:t>
            </a:r>
          </a:p>
          <a:p>
            <a:r>
              <a:rPr lang="en-US" dirty="0" smtClean="0"/>
              <a:t>Student Loan Interest Rates</a:t>
            </a:r>
          </a:p>
          <a:p>
            <a:pPr marL="514350" lvl="1" indent="0" algn="ctr">
              <a:buNone/>
            </a:pPr>
            <a:endParaRPr lang="en-US" dirty="0"/>
          </a:p>
          <a:p>
            <a:pPr marL="51435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3E6C49-013B-4CC0-B309-1B1C9989529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02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Changes in Legislature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House</a:t>
            </a:r>
          </a:p>
          <a:p>
            <a:pPr lvl="1"/>
            <a:r>
              <a:rPr lang="en-US" dirty="0" smtClean="0"/>
              <a:t>New Partisan </a:t>
            </a:r>
            <a:r>
              <a:rPr lang="en-US" dirty="0" smtClean="0"/>
              <a:t>balance </a:t>
            </a:r>
            <a:endParaRPr lang="en-US" dirty="0" smtClean="0"/>
          </a:p>
          <a:p>
            <a:pPr lvl="2"/>
            <a:r>
              <a:rPr lang="en-US" dirty="0" smtClean="0"/>
              <a:t>95</a:t>
            </a:r>
            <a:r>
              <a:rPr lang="en-US" dirty="0" smtClean="0"/>
              <a:t> </a:t>
            </a:r>
            <a:r>
              <a:rPr lang="en-US" dirty="0" smtClean="0"/>
              <a:t>Republicans </a:t>
            </a:r>
          </a:p>
          <a:p>
            <a:pPr lvl="2"/>
            <a:r>
              <a:rPr lang="en-US" dirty="0" smtClean="0"/>
              <a:t>55</a:t>
            </a:r>
            <a:r>
              <a:rPr lang="en-US" dirty="0" smtClean="0"/>
              <a:t> </a:t>
            </a:r>
            <a:r>
              <a:rPr lang="en-US" dirty="0" smtClean="0"/>
              <a:t>Democrats</a:t>
            </a:r>
          </a:p>
          <a:p>
            <a:pPr lvl="1"/>
            <a:r>
              <a:rPr lang="en-US" dirty="0" smtClean="0"/>
              <a:t>49 </a:t>
            </a:r>
            <a:r>
              <a:rPr lang="en-US" dirty="0" smtClean="0"/>
              <a:t>new members due to incumbents not running or losing </a:t>
            </a:r>
            <a:r>
              <a:rPr lang="en-US" dirty="0" smtClean="0"/>
              <a:t>primary</a:t>
            </a:r>
          </a:p>
          <a:p>
            <a:pPr lvl="1"/>
            <a:r>
              <a:rPr lang="en-US" dirty="0" smtClean="0"/>
              <a:t>68 freshmen or sophomores</a:t>
            </a:r>
            <a:endParaRPr lang="en-US" dirty="0" smtClean="0"/>
          </a:p>
          <a:p>
            <a:pPr lvl="1"/>
            <a:r>
              <a:rPr lang="en-US" dirty="0" smtClean="0"/>
              <a:t>Changes </a:t>
            </a:r>
            <a:r>
              <a:rPr lang="en-US" dirty="0" smtClean="0"/>
              <a:t>in committee chairs and membership</a:t>
            </a:r>
          </a:p>
          <a:p>
            <a:pPr lvl="2"/>
            <a:r>
              <a:rPr lang="en-US" dirty="0" smtClean="0"/>
              <a:t>At least 13 new </a:t>
            </a:r>
            <a:r>
              <a:rPr lang="en-US" dirty="0" smtClean="0"/>
              <a:t>chairmen</a:t>
            </a:r>
          </a:p>
          <a:p>
            <a:pPr lvl="3"/>
            <a:r>
              <a:rPr lang="en-US" dirty="0" smtClean="0"/>
              <a:t>Public Education and Appropriations Education Subcommittee</a:t>
            </a:r>
            <a:endParaRPr lang="en-US" dirty="0" smtClean="0"/>
          </a:p>
          <a:p>
            <a:pPr lvl="1"/>
            <a:r>
              <a:rPr lang="en-US" dirty="0" smtClean="0"/>
              <a:t>Speaker’s race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3E6C49-013B-4CC0-B309-1B1C9989529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Change in Legislature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Senate</a:t>
            </a:r>
          </a:p>
          <a:p>
            <a:pPr lvl="1"/>
            <a:r>
              <a:rPr lang="en-US" dirty="0" smtClean="0"/>
              <a:t>Partisan balance </a:t>
            </a:r>
            <a:r>
              <a:rPr lang="en-US" dirty="0" smtClean="0"/>
              <a:t>remains the same</a:t>
            </a:r>
            <a:endParaRPr lang="en-US" dirty="0" smtClean="0"/>
          </a:p>
          <a:p>
            <a:pPr lvl="2"/>
            <a:r>
              <a:rPr lang="en-US" dirty="0" smtClean="0"/>
              <a:t>19 Republicans </a:t>
            </a:r>
          </a:p>
          <a:p>
            <a:pPr lvl="2"/>
            <a:r>
              <a:rPr lang="en-US" dirty="0" smtClean="0"/>
              <a:t>12 Democrats</a:t>
            </a:r>
          </a:p>
          <a:p>
            <a:pPr lvl="1"/>
            <a:r>
              <a:rPr lang="en-US" dirty="0" smtClean="0"/>
              <a:t>6 </a:t>
            </a:r>
            <a:r>
              <a:rPr lang="en-US" dirty="0" smtClean="0"/>
              <a:t>new members due to incumbents not running, losing primary, or death</a:t>
            </a:r>
          </a:p>
          <a:p>
            <a:pPr lvl="1"/>
            <a:r>
              <a:rPr lang="en-US" dirty="0" smtClean="0"/>
              <a:t>Changes </a:t>
            </a:r>
            <a:r>
              <a:rPr lang="en-US" dirty="0" smtClean="0"/>
              <a:t>to committee chairs and membership</a:t>
            </a:r>
          </a:p>
          <a:p>
            <a:pPr lvl="2"/>
            <a:r>
              <a:rPr lang="en-US" dirty="0" smtClean="0"/>
              <a:t>Finance and Higher Education </a:t>
            </a:r>
            <a:r>
              <a:rPr lang="en-US" dirty="0" smtClean="0"/>
              <a:t>Committees</a:t>
            </a:r>
          </a:p>
          <a:p>
            <a:pPr lvl="1"/>
            <a:r>
              <a:rPr lang="en-US" dirty="0" smtClean="0"/>
              <a:t>Changes in Senate rules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3E6C49-013B-4CC0-B309-1B1C9989529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Key Dates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101600" y="1600200"/>
            <a:ext cx="8877300" cy="4724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Prefiling</a:t>
            </a:r>
            <a:r>
              <a:rPr lang="en-US" sz="2400" dirty="0" smtClean="0"/>
              <a:t> </a:t>
            </a:r>
            <a:r>
              <a:rPr lang="en-US" sz="2400" dirty="0" smtClean="0"/>
              <a:t>of Legislation </a:t>
            </a:r>
            <a:r>
              <a:rPr lang="en-US" sz="2400" dirty="0" smtClean="0"/>
              <a:t>began yesterday</a:t>
            </a:r>
            <a:r>
              <a:rPr lang="en-US" sz="2400" dirty="0" smtClean="0"/>
              <a:t>	</a:t>
            </a:r>
          </a:p>
          <a:p>
            <a:pPr>
              <a:buFontTx/>
              <a:buNone/>
            </a:pPr>
            <a:endParaRPr lang="en-US" sz="2400" dirty="0" smtClean="0"/>
          </a:p>
          <a:p>
            <a:r>
              <a:rPr lang="en-US" sz="2400" dirty="0" smtClean="0"/>
              <a:t>The 83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Legislature Convenes Tuesday, January 8, 2013</a:t>
            </a:r>
          </a:p>
          <a:p>
            <a:endParaRPr lang="en-US" sz="2400" dirty="0" smtClean="0"/>
          </a:p>
          <a:p>
            <a:r>
              <a:rPr lang="en-US" sz="2400" dirty="0" smtClean="0"/>
              <a:t>In January 2013</a:t>
            </a:r>
          </a:p>
          <a:p>
            <a:pPr lvl="1"/>
            <a:r>
              <a:rPr lang="en-US" sz="2000" dirty="0" smtClean="0"/>
              <a:t>Governor delivers State of the State Address</a:t>
            </a:r>
          </a:p>
          <a:p>
            <a:pPr lvl="1"/>
            <a:r>
              <a:rPr lang="en-US" sz="2000" dirty="0" smtClean="0"/>
              <a:t>Comptroller issues revenue estimate for 2014-2015</a:t>
            </a:r>
          </a:p>
          <a:p>
            <a:pPr lvl="1"/>
            <a:r>
              <a:rPr lang="en-US" sz="2000" dirty="0" smtClean="0"/>
              <a:t>Lt. Governor and Speaker organize committees</a:t>
            </a:r>
          </a:p>
          <a:p>
            <a:pPr lvl="1"/>
            <a:r>
              <a:rPr lang="en-US" sz="2000" dirty="0" smtClean="0"/>
              <a:t>Senate begins hearings on base appropriations bill</a:t>
            </a:r>
          </a:p>
          <a:p>
            <a:endParaRPr lang="en-US" sz="2400" dirty="0" smtClean="0"/>
          </a:p>
          <a:p>
            <a:endParaRPr lang="en-US" sz="1600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FB1DC87-9048-4AA4-9B63-2EB18556A03C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Key Dates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Sine Die is Monday, May 27, 2013 </a:t>
            </a:r>
          </a:p>
          <a:p>
            <a:endParaRPr lang="en-US" sz="2400" dirty="0" smtClean="0"/>
          </a:p>
          <a:p>
            <a:r>
              <a:rPr lang="en-US" sz="2400" dirty="0" smtClean="0"/>
              <a:t>Gubernatorial Veto Period Ends on Sunday, June 16, 2013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Possible Special Sessions Through Summer or Into 2014</a:t>
            </a:r>
          </a:p>
          <a:p>
            <a:endParaRPr lang="en-US" sz="2400" dirty="0" smtClean="0"/>
          </a:p>
          <a:p>
            <a:r>
              <a:rPr lang="en-US" sz="2400" dirty="0" smtClean="0"/>
              <a:t>Filing for 2014 Election Begins December 2013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FB8CF4F-5A3A-4095-8ECC-812F021473DB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State Budget Forecast for</a:t>
            </a:r>
            <a:br>
              <a:rPr lang="en-US" dirty="0" smtClean="0"/>
            </a:br>
            <a:r>
              <a:rPr lang="en-US" dirty="0" smtClean="0"/>
              <a:t>FY 2014 - 2015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" y="1524000"/>
            <a:ext cx="9042400" cy="4648200"/>
          </a:xfrm>
        </p:spPr>
        <p:txBody>
          <a:bodyPr anchor="t"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Begin By Looking Back to 82</a:t>
            </a:r>
            <a:r>
              <a:rPr lang="en-US" baseline="30000" dirty="0" smtClean="0"/>
              <a:t>nd</a:t>
            </a:r>
            <a:r>
              <a:rPr lang="en-US" dirty="0" smtClean="0"/>
              <a:t> Session </a:t>
            </a:r>
            <a:r>
              <a:rPr lang="en-US" dirty="0" smtClean="0"/>
              <a:t>and </a:t>
            </a:r>
            <a:r>
              <a:rPr lang="en-US" dirty="0" smtClean="0"/>
              <a:t>Current Budget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Loss of federal stimulus funds and carry-over balances, plus cost of maintaining current services, yielded gap of as much as $27 billion</a:t>
            </a:r>
          </a:p>
          <a:p>
            <a:pPr lvl="1">
              <a:lnSpc>
                <a:spcPct val="170000"/>
              </a:lnSpc>
            </a:pPr>
            <a:r>
              <a:rPr lang="en-US" dirty="0" smtClean="0"/>
              <a:t>Gap closed by:</a:t>
            </a:r>
            <a:endParaRPr lang="en-US" dirty="0" smtClean="0"/>
          </a:p>
          <a:p>
            <a:pPr lvl="2">
              <a:lnSpc>
                <a:spcPct val="170000"/>
              </a:lnSpc>
            </a:pPr>
            <a:r>
              <a:rPr lang="en-US" dirty="0" smtClean="0"/>
              <a:t>Deferred payments</a:t>
            </a:r>
          </a:p>
          <a:p>
            <a:pPr lvl="3">
              <a:lnSpc>
                <a:spcPct val="170000"/>
              </a:lnSpc>
            </a:pPr>
            <a:r>
              <a:rPr lang="en-US" dirty="0" smtClean="0"/>
              <a:t>Medicaid ($4.3 billion)</a:t>
            </a:r>
            <a:endParaRPr lang="en-US" dirty="0" smtClean="0"/>
          </a:p>
          <a:p>
            <a:pPr lvl="3">
              <a:lnSpc>
                <a:spcPct val="170000"/>
              </a:lnSpc>
            </a:pPr>
            <a:r>
              <a:rPr lang="en-US" dirty="0" smtClean="0"/>
              <a:t>Foundation School </a:t>
            </a:r>
            <a:r>
              <a:rPr lang="en-US" dirty="0" smtClean="0"/>
              <a:t>Program ($2.3 billion)</a:t>
            </a:r>
            <a:endParaRPr lang="en-US" dirty="0" smtClean="0"/>
          </a:p>
          <a:p>
            <a:pPr lvl="2">
              <a:lnSpc>
                <a:spcPct val="170000"/>
              </a:lnSpc>
            </a:pPr>
            <a:r>
              <a:rPr lang="en-US" dirty="0" smtClean="0"/>
              <a:t>Tax </a:t>
            </a:r>
            <a:r>
              <a:rPr lang="en-US" dirty="0" smtClean="0"/>
              <a:t>accelerations ($2.5 </a:t>
            </a:r>
            <a:r>
              <a:rPr lang="en-US" dirty="0" smtClean="0"/>
              <a:t>billion)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3E6C49-013B-4CC0-B309-1B1C998952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State Budget Forecast for</a:t>
            </a:r>
            <a:br>
              <a:rPr lang="en-US" dirty="0"/>
            </a:br>
            <a:r>
              <a:rPr lang="en-US" dirty="0"/>
              <a:t>FY 2014 - 2015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3E6C49-013B-4CC0-B309-1B1C998952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 smtClean="0"/>
              <a:t>Foundation School Program cuts ($40 billion)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Medicaid cost containment ($1.8 billion)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Rainy Day Fund ($3.2 billion)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Cuts ($6.4 billion)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99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State Budget Forecast for</a:t>
            </a:r>
            <a:br>
              <a:rPr lang="en-US" dirty="0" smtClean="0"/>
            </a:br>
            <a:r>
              <a:rPr lang="en-US" dirty="0" smtClean="0"/>
              <a:t>FY 2014 - 2015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Effect of Improving Texas Economy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Tax receipts continue to </a:t>
            </a:r>
            <a:r>
              <a:rPr lang="en-US" dirty="0" smtClean="0"/>
              <a:t>improve</a:t>
            </a:r>
          </a:p>
          <a:p>
            <a:pPr lvl="2">
              <a:lnSpc>
                <a:spcPct val="150000"/>
              </a:lnSpc>
            </a:pPr>
            <a:r>
              <a:rPr lang="en-US" dirty="0" smtClean="0"/>
              <a:t>30 straight months of year-over-year sales tax growth</a:t>
            </a:r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dirty="0" smtClean="0"/>
              <a:t>Comptroller raised revenue estimate for current </a:t>
            </a:r>
            <a:r>
              <a:rPr lang="en-US" dirty="0" smtClean="0"/>
              <a:t>biennium by $2.5 billion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Trends, if continue, will produce even larger surplus</a:t>
            </a:r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dirty="0" smtClean="0"/>
              <a:t>Rainy Day Fund - $8 billion by end of 2013, maybe growing to $10 billion by </a:t>
            </a:r>
            <a:r>
              <a:rPr lang="en-US" dirty="0" smtClean="0"/>
              <a:t>2015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But takes 2/3 vote to spend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3E6C49-013B-4CC0-B309-1B1C9989529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State Budget Forecast for</a:t>
            </a:r>
            <a:br>
              <a:rPr lang="en-US" dirty="0" smtClean="0"/>
            </a:br>
            <a:r>
              <a:rPr lang="en-US" dirty="0" smtClean="0"/>
              <a:t>FY 2014 - 2015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3E6C49-013B-4CC0-B309-1B1C9989529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Normal Budget Pressures</a:t>
            </a:r>
          </a:p>
          <a:p>
            <a:pPr lvl="1">
              <a:lnSpc>
                <a:spcPct val="160000"/>
              </a:lnSpc>
            </a:pPr>
            <a:r>
              <a:rPr lang="en-US" dirty="0" smtClean="0"/>
              <a:t>Structural Budget Gap Due to 2006 Property Tax </a:t>
            </a:r>
            <a:r>
              <a:rPr lang="en-US" dirty="0" smtClean="0"/>
              <a:t>Reform ($1 billion)</a:t>
            </a:r>
            <a:endParaRPr lang="en-US" dirty="0" smtClean="0"/>
          </a:p>
          <a:p>
            <a:pPr lvl="1">
              <a:lnSpc>
                <a:spcPct val="160000"/>
              </a:lnSpc>
            </a:pPr>
            <a:r>
              <a:rPr lang="en-US" dirty="0" smtClean="0"/>
              <a:t>Medicaid </a:t>
            </a:r>
            <a:r>
              <a:rPr lang="en-US" dirty="0" smtClean="0"/>
              <a:t>Growth ($3 to $5 billion)</a:t>
            </a:r>
            <a:endParaRPr lang="en-US" dirty="0" smtClean="0"/>
          </a:p>
          <a:p>
            <a:pPr lvl="1">
              <a:lnSpc>
                <a:spcPct val="160000"/>
              </a:lnSpc>
            </a:pPr>
            <a:r>
              <a:rPr lang="en-US" dirty="0" smtClean="0"/>
              <a:t>Public </a:t>
            </a:r>
            <a:r>
              <a:rPr lang="en-US" dirty="0" smtClean="0"/>
              <a:t>Schools ($2 billion)</a:t>
            </a:r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dirty="0" smtClean="0"/>
              <a:t>Other (higher education, retirement systems, corrections, etc</a:t>
            </a:r>
            <a:r>
              <a:rPr lang="en-US" dirty="0" smtClean="0"/>
              <a:t>.) ($1 to $2 billion)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State Budget Forecast for</a:t>
            </a:r>
            <a:br>
              <a:rPr lang="en-US" dirty="0"/>
            </a:br>
            <a:r>
              <a:rPr lang="en-US" dirty="0"/>
              <a:t>FY 2014 - 2015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Non-Normal Budget Pressures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Fill $8.8 Billion Gap </a:t>
            </a:r>
            <a:r>
              <a:rPr lang="en-US" dirty="0" smtClean="0"/>
              <a:t>in one-time money spent in </a:t>
            </a:r>
            <a:r>
              <a:rPr lang="en-US" dirty="0" smtClean="0"/>
              <a:t>82</a:t>
            </a:r>
            <a:r>
              <a:rPr lang="en-US" baseline="30000" dirty="0" smtClean="0"/>
              <a:t>nd</a:t>
            </a:r>
            <a:r>
              <a:rPr lang="en-US" dirty="0" smtClean="0"/>
              <a:t> Session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School Finance </a:t>
            </a:r>
            <a:r>
              <a:rPr lang="en-US" dirty="0" smtClean="0"/>
              <a:t>Lawsuit ($4 billion - ?)</a:t>
            </a:r>
            <a:endParaRPr lang="en-US" dirty="0" smtClean="0"/>
          </a:p>
          <a:p>
            <a:pPr lvl="1">
              <a:lnSpc>
                <a:spcPct val="200000"/>
              </a:lnSpc>
            </a:pPr>
            <a:r>
              <a:rPr lang="en-US" dirty="0" smtClean="0"/>
              <a:t>End of Dedicated Fund </a:t>
            </a:r>
            <a:r>
              <a:rPr lang="en-US" dirty="0" smtClean="0"/>
              <a:t>Diversions ($3.5 to $4 billion)</a:t>
            </a:r>
            <a:endParaRPr lang="en-US" dirty="0" smtClean="0"/>
          </a:p>
          <a:p>
            <a:pPr lvl="1">
              <a:lnSpc>
                <a:spcPct val="200000"/>
              </a:lnSpc>
            </a:pPr>
            <a:r>
              <a:rPr lang="en-US" dirty="0" smtClean="0"/>
              <a:t>Restore Funding Cuts from </a:t>
            </a:r>
            <a:r>
              <a:rPr lang="en-US" dirty="0" smtClean="0"/>
              <a:t>82nd Session (?)</a:t>
            </a:r>
            <a:endParaRPr lang="en-US" dirty="0" smtClean="0"/>
          </a:p>
          <a:p>
            <a:pPr lvl="1">
              <a:lnSpc>
                <a:spcPct val="200000"/>
              </a:lnSpc>
            </a:pPr>
            <a:r>
              <a:rPr lang="en-US" dirty="0"/>
              <a:t>Affordable Care </a:t>
            </a:r>
            <a:r>
              <a:rPr lang="en-US" dirty="0" smtClean="0"/>
              <a:t>Act ($1 to $1.5 billion)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3E6C49-013B-4CC0-B309-1B1C9989529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4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State Budget Forecast for</a:t>
            </a:r>
            <a:br>
              <a:rPr lang="en-US" dirty="0"/>
            </a:br>
            <a:r>
              <a:rPr lang="en-US" dirty="0"/>
              <a:t>FY 2014 - 2015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Bottom Line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If current revenue trends continue</a:t>
            </a:r>
          </a:p>
          <a:p>
            <a:pPr lvl="2">
              <a:lnSpc>
                <a:spcPct val="110000"/>
              </a:lnSpc>
            </a:pPr>
            <a:r>
              <a:rPr lang="en-US" dirty="0" smtClean="0"/>
              <a:t>Budget next session will be tight, but </a:t>
            </a:r>
            <a:r>
              <a:rPr lang="en-US" dirty="0" smtClean="0"/>
              <a:t>probably manageable</a:t>
            </a:r>
            <a:r>
              <a:rPr lang="en-US" dirty="0" smtClean="0"/>
              <a:t>, with some tough decisions</a:t>
            </a:r>
          </a:p>
          <a:p>
            <a:pPr lvl="2"/>
            <a:r>
              <a:rPr lang="en-US" dirty="0" smtClean="0"/>
              <a:t>Rainy Day Fund potentially available for extraordinary budget </a:t>
            </a:r>
            <a:r>
              <a:rPr lang="en-US" dirty="0" smtClean="0"/>
              <a:t>pressures or for critical state infrastructure needs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3E6C49-013B-4CC0-B309-1B1C9989529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199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Higher Education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Legislative </a:t>
            </a:r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Fund </a:t>
            </a:r>
            <a:r>
              <a:rPr lang="en-US" dirty="0" smtClean="0"/>
              <a:t>Formulas</a:t>
            </a:r>
            <a:endParaRPr lang="en-US" dirty="0" smtClean="0"/>
          </a:p>
          <a:p>
            <a:pPr lvl="1"/>
            <a:r>
              <a:rPr lang="en-US" dirty="0" smtClean="0"/>
              <a:t>Outcomes-based </a:t>
            </a:r>
            <a:r>
              <a:rPr lang="en-US" dirty="0" smtClean="0"/>
              <a:t>funding for academic institutions</a:t>
            </a:r>
          </a:p>
          <a:p>
            <a:pPr lvl="1"/>
            <a:r>
              <a:rPr lang="en-US" dirty="0" smtClean="0"/>
              <a:t>Graduate </a:t>
            </a:r>
            <a:r>
              <a:rPr lang="en-US" dirty="0" smtClean="0"/>
              <a:t>Medical </a:t>
            </a:r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Nursing Funding</a:t>
            </a:r>
            <a:endParaRPr lang="en-US" dirty="0" smtClean="0"/>
          </a:p>
          <a:p>
            <a:r>
              <a:rPr lang="en-US" dirty="0" smtClean="0"/>
              <a:t>New </a:t>
            </a:r>
            <a:r>
              <a:rPr lang="en-US" dirty="0" smtClean="0"/>
              <a:t>Tuition Revenue Bonds</a:t>
            </a:r>
          </a:p>
          <a:p>
            <a:r>
              <a:rPr lang="en-US" dirty="0" smtClean="0"/>
              <a:t>Student </a:t>
            </a:r>
            <a:r>
              <a:rPr lang="en-US" dirty="0" smtClean="0"/>
              <a:t>Financial </a:t>
            </a:r>
            <a:r>
              <a:rPr lang="en-US" dirty="0" smtClean="0"/>
              <a:t>Aid</a:t>
            </a:r>
          </a:p>
          <a:p>
            <a:pPr lvl="1"/>
            <a:r>
              <a:rPr lang="en-US" dirty="0" smtClean="0"/>
              <a:t>Changes to TEXAS Grants to stretch limited funds</a:t>
            </a:r>
          </a:p>
          <a:p>
            <a:pPr lvl="1"/>
            <a:r>
              <a:rPr lang="en-US" dirty="0" smtClean="0"/>
              <a:t>Restructuring B-On-Time Loan Program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3E6C49-013B-4CC0-B309-1B1C9989529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499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Higher Education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Legislative </a:t>
            </a:r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Research Funding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Texas Competitive Knowledge Fund</a:t>
            </a:r>
          </a:p>
          <a:p>
            <a:pPr lvl="1"/>
            <a:r>
              <a:rPr lang="en-US" dirty="0"/>
              <a:t>Texas Research Incentive Program</a:t>
            </a:r>
          </a:p>
          <a:p>
            <a:pPr lvl="1"/>
            <a:r>
              <a:rPr lang="en-US" dirty="0" smtClean="0"/>
              <a:t>Cancer </a:t>
            </a:r>
            <a:r>
              <a:rPr lang="en-US" dirty="0"/>
              <a:t>Prevention and Research Institute of Texas (CPRIT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Norman </a:t>
            </a:r>
            <a:r>
              <a:rPr lang="en-US" dirty="0" err="1" smtClean="0"/>
              <a:t>Hackerman</a:t>
            </a:r>
            <a:r>
              <a:rPr lang="en-US" dirty="0" smtClean="0"/>
              <a:t> Advanced Research Program</a:t>
            </a:r>
          </a:p>
          <a:p>
            <a:pPr lvl="1"/>
            <a:r>
              <a:rPr lang="en-US" dirty="0" smtClean="0"/>
              <a:t>Research Development Fund</a:t>
            </a:r>
          </a:p>
          <a:p>
            <a:pPr lvl="1"/>
            <a:r>
              <a:rPr lang="en-US" dirty="0" smtClean="0"/>
              <a:t>Emerging Technology Fund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3E6C49-013B-4CC0-B309-1B1C9989529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859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17155</TotalTime>
  <Words>657</Words>
  <Application>Microsoft Office PowerPoint</Application>
  <PresentationFormat>On-screen Show (4:3)</PresentationFormat>
  <Paragraphs>156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Preview of The 83rd Texas Legislature    Presented to TASSCUBO    Vice Chancellor Barry McBee</vt:lpstr>
      <vt:lpstr>State Budget Forecast for FY 2014 - 2015</vt:lpstr>
      <vt:lpstr>State Budget Forecast for FY 2014 - 2015</vt:lpstr>
      <vt:lpstr>State Budget Forecast for FY 2014 - 2015</vt:lpstr>
      <vt:lpstr>State Budget Forecast for FY 2014 - 2015</vt:lpstr>
      <vt:lpstr>State Budget Forecast for FY 2014 - 2015</vt:lpstr>
      <vt:lpstr>State Budget Forecast for FY 2014 - 2015</vt:lpstr>
      <vt:lpstr>Higher Education Legislative Issues</vt:lpstr>
      <vt:lpstr>Higher Education Legislative Issues</vt:lpstr>
      <vt:lpstr>Higher Education Legislative Issues</vt:lpstr>
      <vt:lpstr>Higher Education Legislative Issues</vt:lpstr>
      <vt:lpstr>Other Major State Issues</vt:lpstr>
      <vt:lpstr>Other Major State Issues</vt:lpstr>
      <vt:lpstr>Federal Higher  Education Issues</vt:lpstr>
      <vt:lpstr>Changes in Legislature</vt:lpstr>
      <vt:lpstr>Change in Legislature</vt:lpstr>
      <vt:lpstr>Key Dates</vt:lpstr>
      <vt:lpstr>Key Dates</vt:lpstr>
    </vt:vector>
  </TitlesOfParts>
  <Company>UTSystem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mtrevino</dc:creator>
  <cp:lastModifiedBy>Teran, Laura</cp:lastModifiedBy>
  <cp:revision>335</cp:revision>
  <cp:lastPrinted>2012-11-12T22:28:30Z</cp:lastPrinted>
  <dcterms:created xsi:type="dcterms:W3CDTF">2006-07-06T20:06:43Z</dcterms:created>
  <dcterms:modified xsi:type="dcterms:W3CDTF">2012-11-12T23:37:00Z</dcterms:modified>
</cp:coreProperties>
</file>